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880" r:id="rId2"/>
    <p:sldId id="879" r:id="rId3"/>
    <p:sldId id="867" r:id="rId4"/>
    <p:sldId id="868" r:id="rId5"/>
    <p:sldId id="869" r:id="rId6"/>
    <p:sldId id="870" r:id="rId7"/>
    <p:sldId id="871" r:id="rId8"/>
    <p:sldId id="872" r:id="rId9"/>
    <p:sldId id="873" r:id="rId10"/>
    <p:sldId id="874" r:id="rId11"/>
    <p:sldId id="875" r:id="rId12"/>
    <p:sldId id="876" r:id="rId13"/>
    <p:sldId id="877" r:id="rId14"/>
    <p:sldId id="881" r:id="rId15"/>
    <p:sldId id="882" r:id="rId16"/>
    <p:sldId id="352" r:id="rId17"/>
    <p:sldId id="883" r:id="rId18"/>
    <p:sldId id="298" r:id="rId19"/>
    <p:sldId id="311" r:id="rId20"/>
    <p:sldId id="312" r:id="rId21"/>
    <p:sldId id="313" r:id="rId22"/>
    <p:sldId id="884" r:id="rId23"/>
    <p:sldId id="885" r:id="rId24"/>
    <p:sldId id="886" r:id="rId25"/>
    <p:sldId id="88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84E97-78C7-41D9-BFDD-1125B5207D8C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765C3-BCE8-4779-9554-F86C29EF1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EA262-838A-4BE6-9BB8-C482C83C049A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8CE6B-F471-4625-88FF-A265287855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unjisuan2023@192.168.135.130:~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36" y="1016151"/>
            <a:ext cx="8051059" cy="58418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5280" y="2717682"/>
            <a:ext cx="23396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https://ubuntu.com/download/desktop/thank-you?version=22.04.2&amp;architecture=amd64#download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4" name="矩形 3"/>
          <p:cNvSpPr/>
          <p:nvPr/>
        </p:nvSpPr>
        <p:spPr>
          <a:xfrm>
            <a:off x="335280" y="2952532"/>
            <a:ext cx="2256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https://mirrors.tuna.tsinghua.edu.cn/help/ubuntu/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3906F2-43A7-4126-94F4-6491745C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00" y="0"/>
            <a:ext cx="85563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42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712" y="5192292"/>
            <a:ext cx="7018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gedit</a:t>
            </a:r>
            <a:r>
              <a:rPr lang="en-US" altLang="zh-CN" sz="2400" b="1" dirty="0"/>
              <a:t> /</a:t>
            </a:r>
            <a:r>
              <a:rPr lang="en-US" altLang="zh-CN" sz="2400" b="1" dirty="0" err="1"/>
              <a:t>etc</a:t>
            </a:r>
            <a:r>
              <a:rPr lang="en-US" altLang="zh-CN" sz="2400" b="1" dirty="0"/>
              <a:t>/apt/</a:t>
            </a:r>
            <a:r>
              <a:rPr lang="en-US" altLang="zh-CN" sz="2400" b="1" dirty="0" err="1"/>
              <a:t>sources.list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en-US" altLang="zh-CN" sz="2400" b="1" dirty="0"/>
              <a:t> apt update</a:t>
            </a:r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en-US" altLang="zh-CN" sz="2400" b="1" dirty="0"/>
              <a:t> apt upgrade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2520212"/>
            <a:ext cx="701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使用</a:t>
            </a:r>
            <a:r>
              <a:rPr lang="en-US" altLang="zh-CN" sz="2400" b="1" dirty="0"/>
              <a:t>SCP</a:t>
            </a:r>
            <a:r>
              <a:rPr lang="zh-CN" altLang="en-US" sz="2400" b="1" dirty="0"/>
              <a:t>命令传输文件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19089"/>
              </p:ext>
            </p:extLst>
          </p:nvPr>
        </p:nvGraphicFramePr>
        <p:xfrm>
          <a:off x="5364480" y="2246573"/>
          <a:ext cx="6690360" cy="174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192.168.10.129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35280" y="4178017"/>
            <a:ext cx="11570048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分别向两台虚拟机发送文件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sudo</a:t>
            </a:r>
            <a:r>
              <a:rPr lang="en-US" altLang="zh-CN" sz="2400" b="1" dirty="0"/>
              <a:t> apt install </a:t>
            </a:r>
            <a:r>
              <a:rPr lang="en-US" altLang="zh-CN" sz="2400" b="1" dirty="0" err="1"/>
              <a:t>openssh</a:t>
            </a:r>
            <a:r>
              <a:rPr lang="en-US" altLang="zh-CN" sz="2400" b="1" dirty="0"/>
              <a:t>-server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以下在宿主机执行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/>
              <a:t>scp</a:t>
            </a:r>
            <a:r>
              <a:rPr lang="en-US" altLang="zh-CN" sz="2400" b="1" dirty="0"/>
              <a:t> .\jdk-8u202-linux-x64.tar.gz </a:t>
            </a:r>
            <a:r>
              <a:rPr lang="en-US" altLang="zh-CN" sz="2400" b="1" dirty="0">
                <a:hlinkClick r:id="rId3"/>
              </a:rPr>
              <a:t>yunjisuan@192.168.10.128:~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 </a:t>
            </a:r>
            <a:r>
              <a:rPr lang="en-US" altLang="zh-CN" sz="2400" b="1" dirty="0" err="1"/>
              <a:t>scp</a:t>
            </a:r>
            <a:r>
              <a:rPr lang="en-US" altLang="zh-CN" sz="2400" b="1" dirty="0"/>
              <a:t> .\spark-3.0.0-bin-hadoop3.2.tgz </a:t>
            </a:r>
            <a:r>
              <a:rPr lang="en-US" altLang="zh-CN" sz="2400" b="1" dirty="0">
                <a:hlinkClick r:id="rId3"/>
              </a:rPr>
              <a:t>yunjisuan@192.168.10.128:~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2520212"/>
            <a:ext cx="701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解压文件，并重命名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64480" y="2246573"/>
          <a:ext cx="6690360" cy="174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35280" y="4178017"/>
            <a:ext cx="11570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分别在两台虚拟机执行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tar –</a:t>
            </a:r>
            <a:r>
              <a:rPr lang="en-US" altLang="zh-CN" sz="2400" b="1" dirty="0" err="1"/>
              <a:t>zxvf</a:t>
            </a:r>
            <a:r>
              <a:rPr lang="en-US" altLang="zh-CN" sz="2400" b="1" dirty="0"/>
              <a:t> jdk-8u2020-linux-x64.tar.gz</a:t>
            </a:r>
          </a:p>
          <a:p>
            <a:pPr marL="457200" indent="-457200">
              <a:buAutoNum type="arabicPeriod"/>
            </a:pPr>
            <a:r>
              <a:rPr lang="en-US" altLang="zh-CN" sz="2400" b="1" dirty="0"/>
              <a:t>tar –</a:t>
            </a:r>
            <a:r>
              <a:rPr lang="en-US" altLang="zh-CN" sz="2400" b="1" dirty="0" err="1"/>
              <a:t>zxvf</a:t>
            </a:r>
            <a:r>
              <a:rPr lang="en-US" altLang="zh-CN" sz="2400" b="1" dirty="0"/>
              <a:t> spark-3.0.0-bin-hadoop3.2.tgz </a:t>
            </a:r>
          </a:p>
          <a:p>
            <a:pPr marL="457200" indent="-457200">
              <a:buAutoNum type="arabicPeriod"/>
            </a:pPr>
            <a:r>
              <a:rPr lang="en-US" altLang="zh-CN" sz="2400" b="1" dirty="0"/>
              <a:t>mv jdk1.8.0_202/ </a:t>
            </a:r>
            <a:r>
              <a:rPr lang="en-US" altLang="zh-CN" sz="2400" b="1" dirty="0" err="1"/>
              <a:t>jdk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mv spark-3.0.0-bin-hadoop3.2 spark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2520212"/>
            <a:ext cx="701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配置环境变量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64480" y="2246573"/>
          <a:ext cx="6690360" cy="174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35280" y="3272600"/>
            <a:ext cx="11570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分别在两台虚拟机执行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 err="1"/>
              <a:t>gedit</a:t>
            </a:r>
            <a:r>
              <a:rPr lang="en-US" altLang="zh-CN" sz="2400" b="1" dirty="0"/>
              <a:t> ~/.</a:t>
            </a:r>
            <a:r>
              <a:rPr lang="en-US" altLang="zh-CN" sz="2400" b="1" dirty="0" err="1"/>
              <a:t>bashrc</a:t>
            </a: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追加以下内容</a:t>
            </a:r>
            <a:endParaRPr lang="en-US" altLang="zh-CN" sz="2400" b="1" dirty="0"/>
          </a:p>
          <a:p>
            <a:r>
              <a:rPr lang="en-US" altLang="zh-CN" sz="2400" b="1" dirty="0"/>
              <a:t>export JAVA_HOME=~/</a:t>
            </a:r>
            <a:r>
              <a:rPr lang="en-US" altLang="zh-CN" sz="2400" b="1" dirty="0" err="1"/>
              <a:t>jdk</a:t>
            </a:r>
            <a:endParaRPr lang="en-US" altLang="zh-CN" sz="2400" b="1" dirty="0"/>
          </a:p>
          <a:p>
            <a:r>
              <a:rPr lang="en-US" altLang="zh-CN" sz="2400" b="1" dirty="0"/>
              <a:t>export JRE_HOME=${JAVA_HOME}/</a:t>
            </a:r>
            <a:r>
              <a:rPr lang="en-US" altLang="zh-CN" sz="2400" b="1" dirty="0" err="1"/>
              <a:t>jre</a:t>
            </a:r>
            <a:endParaRPr lang="en-US" altLang="zh-CN" sz="2400" b="1" dirty="0"/>
          </a:p>
          <a:p>
            <a:r>
              <a:rPr lang="en-US" altLang="zh-CN" sz="2400" b="1" dirty="0"/>
              <a:t>export CLASSPATH=.:${JAVA_HOME}/lib:${JRE_HOME}/lib</a:t>
            </a:r>
          </a:p>
          <a:p>
            <a:r>
              <a:rPr lang="en-US" altLang="zh-CN" sz="2400" b="1" dirty="0"/>
              <a:t>export PATH=.:${JAVA_HOME}/bin:$PATH</a:t>
            </a:r>
          </a:p>
          <a:p>
            <a:r>
              <a:rPr lang="en-US" altLang="zh-CN" sz="2400" b="1" dirty="0"/>
              <a:t>3. source ~/.</a:t>
            </a:r>
            <a:r>
              <a:rPr lang="en-US" altLang="zh-CN" sz="2400" b="1" dirty="0" err="1"/>
              <a:t>bashrc</a:t>
            </a:r>
            <a:endParaRPr lang="en-US" altLang="zh-CN" sz="2400" b="1" dirty="0"/>
          </a:p>
          <a:p>
            <a:r>
              <a:rPr lang="en-US" altLang="zh-CN" sz="2400" b="1" dirty="0"/>
              <a:t>4.</a:t>
            </a:r>
            <a:r>
              <a:rPr lang="zh-CN" altLang="en-US" sz="2400" b="1" dirty="0"/>
              <a:t> 重启终端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启动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 Shell</a:t>
            </a:r>
          </a:p>
        </p:txBody>
      </p:sp>
      <p:sp>
        <p:nvSpPr>
          <p:cNvPr id="16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9" name="矩形 2"/>
          <p:cNvSpPr>
            <a:spLocks noChangeArrowheads="1"/>
          </p:cNvSpPr>
          <p:nvPr/>
        </p:nvSpPr>
        <p:spPr bwMode="auto">
          <a:xfrm>
            <a:off x="963706" y="1789980"/>
            <a:ext cx="8001000" cy="22236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提供了简单的方式来学习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API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可以以实时、交互的方式来分析数据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963706" y="2834368"/>
            <a:ext cx="8969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本章节内容选择使用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进行编程实践，了解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有助于更好地掌握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执行如下命令启动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081451" y="3479766"/>
            <a:ext cx="4455749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 ~/spark/bin/spark-shell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31" y="3285857"/>
            <a:ext cx="6231255" cy="3403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9911" y="4064202"/>
            <a:ext cx="4339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启动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成功后在输出信息的末尾可以看到“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Scala &gt;”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的命令提示符，如下图所示。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启动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 Shell</a:t>
            </a:r>
          </a:p>
        </p:txBody>
      </p:sp>
      <p:sp>
        <p:nvSpPr>
          <p:cNvPr id="16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9" name="矩形 2"/>
          <p:cNvSpPr>
            <a:spLocks noChangeArrowheads="1"/>
          </p:cNvSpPr>
          <p:nvPr/>
        </p:nvSpPr>
        <p:spPr bwMode="auto">
          <a:xfrm>
            <a:off x="963706" y="1789980"/>
            <a:ext cx="8001000" cy="22236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提供了简单的方式来学习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API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可以以实时、交互的方式来分析数据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Shell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Scala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6348506" y="1614315"/>
            <a:ext cx="3089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查看可视化界面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6772545" y="2006654"/>
            <a:ext cx="4455749" cy="368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http://192.168.10.128:4040/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66" y="2837668"/>
            <a:ext cx="9324975" cy="37242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在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 Shell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中运行代码</a:t>
            </a:r>
          </a:p>
        </p:txBody>
      </p:sp>
      <p:sp>
        <p:nvSpPr>
          <p:cNvPr id="14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16" name="TextBox 7"/>
          <p:cNvSpPr txBox="1"/>
          <p:nvPr/>
        </p:nvSpPr>
        <p:spPr>
          <a:xfrm>
            <a:off x="929051" y="2425236"/>
            <a:ext cx="10175829" cy="4001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sc.textFile</a:t>
            </a:r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("word.txt").</a:t>
            </a:r>
            <a:r>
              <a:rPr lang="en-US" altLang="zh-CN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flatMap</a:t>
            </a:r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(_.split(" ")).map((_,1)).</a:t>
            </a:r>
            <a:r>
              <a:rPr lang="en-US" altLang="zh-CN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reduceByKey</a:t>
            </a:r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(_+_).collect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29051" y="1662795"/>
            <a:ext cx="1157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1" dirty="0"/>
              <a:t>在</a:t>
            </a:r>
            <a:r>
              <a:rPr lang="en-US" altLang="zh-CN" sz="2400" b="1" dirty="0"/>
              <a:t>~</a:t>
            </a:r>
            <a:r>
              <a:rPr lang="zh-CN" altLang="en-US" sz="2400" b="1" dirty="0"/>
              <a:t>目录下新建</a:t>
            </a:r>
            <a:r>
              <a:rPr lang="en-US" altLang="zh-CN" sz="2400" b="1" dirty="0"/>
              <a:t>word.txt</a:t>
            </a:r>
            <a:r>
              <a:rPr lang="zh-CN" altLang="en-US" sz="2400" b="1" dirty="0"/>
              <a:t>文件，并写入数据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4" y="3299977"/>
            <a:ext cx="10821430" cy="13314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081451" y="2035353"/>
            <a:ext cx="6888173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可以通过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spark-submit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提交应用程序，该命令的格式如下：</a:t>
            </a:r>
          </a:p>
        </p:txBody>
      </p:sp>
      <p:sp>
        <p:nvSpPr>
          <p:cNvPr id="8" name="矩形 7"/>
          <p:cNvSpPr/>
          <p:nvPr/>
        </p:nvSpPr>
        <p:spPr>
          <a:xfrm>
            <a:off x="1081451" y="3294093"/>
            <a:ext cx="7772400" cy="203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</a:rPr>
              <a:t>./spark/bin/spark-submit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</a:rPr>
              <a:t>  --class &lt;main-class&gt;  //</a:t>
            </a:r>
            <a:r>
              <a:rPr lang="zh-CN" altLang="en-US" dirty="0">
                <a:latin typeface="Arial" panose="020B0604020202020204" pitchFamily="34" charset="0"/>
              </a:rPr>
              <a:t>需要运行的程序的主类，应用程序的入口点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</a:rPr>
              <a:t>--master &lt;master-</a:t>
            </a:r>
            <a:r>
              <a:rPr lang="en-US" altLang="zh-CN" dirty="0" err="1">
                <a:latin typeface="Arial" panose="020B0604020202020204" pitchFamily="34" charset="0"/>
              </a:rPr>
              <a:t>url</a:t>
            </a:r>
            <a:r>
              <a:rPr lang="en-US" altLang="zh-CN" dirty="0">
                <a:latin typeface="Arial" panose="020B0604020202020204" pitchFamily="34" charset="0"/>
              </a:rPr>
              <a:t>&gt;  //Master URL</a:t>
            </a:r>
            <a:r>
              <a:rPr lang="zh-CN" altLang="en-US" dirty="0">
                <a:latin typeface="Arial" panose="020B0604020202020204" pitchFamily="34" charset="0"/>
              </a:rPr>
              <a:t>，下面会有具体解释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</a:rPr>
              <a:t>--deploy-mode &lt;deploy-mode&gt;   //</a:t>
            </a:r>
            <a:r>
              <a:rPr lang="zh-CN" altLang="en-US" dirty="0">
                <a:latin typeface="Arial" panose="020B0604020202020204" pitchFamily="34" charset="0"/>
              </a:rPr>
              <a:t>部署模式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</a:rPr>
              <a:t>... # other options  //</a:t>
            </a:r>
            <a:r>
              <a:rPr lang="zh-CN" altLang="en-US" dirty="0">
                <a:latin typeface="Arial" panose="020B0604020202020204" pitchFamily="34" charset="0"/>
              </a:rPr>
              <a:t>其他参数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</a:rPr>
              <a:t>&lt;application-jar&gt;  //</a:t>
            </a:r>
            <a:r>
              <a:rPr lang="zh-CN" altLang="en-US" dirty="0">
                <a:latin typeface="Arial" panose="020B0604020202020204" pitchFamily="34" charset="0"/>
              </a:rPr>
              <a:t>应用程序</a:t>
            </a:r>
            <a:r>
              <a:rPr lang="en-US" altLang="zh-CN" dirty="0">
                <a:latin typeface="Arial" panose="020B0604020202020204" pitchFamily="34" charset="0"/>
              </a:rPr>
              <a:t>JAR</a:t>
            </a:r>
            <a:r>
              <a:rPr lang="zh-CN" altLang="en-US" dirty="0">
                <a:latin typeface="Arial" panose="020B0604020202020204" pitchFamily="34" charset="0"/>
              </a:rPr>
              <a:t>包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</a:rPr>
              <a:t>[application-arguments] //</a:t>
            </a:r>
            <a:r>
              <a:rPr lang="zh-CN" altLang="en-US" dirty="0">
                <a:latin typeface="Arial" panose="020B0604020202020204" pitchFamily="34" charset="0"/>
              </a:rPr>
              <a:t>传递给主类的主方法的参数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606712" y="1016151"/>
            <a:ext cx="4736253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编写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独立应用程序</a:t>
            </a:r>
          </a:p>
        </p:txBody>
      </p:sp>
      <p:sp>
        <p:nvSpPr>
          <p:cNvPr id="11" name="标题 1"/>
          <p:cNvSpPr/>
          <p:nvPr/>
        </p:nvSpPr>
        <p:spPr bwMode="auto">
          <a:xfrm>
            <a:off x="606712" y="1501953"/>
            <a:ext cx="63499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通过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spark-submit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运行程序</a:t>
            </a:r>
          </a:p>
        </p:txBody>
      </p:sp>
      <p:sp>
        <p:nvSpPr>
          <p:cNvPr id="12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9" name="矩形 8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85" y="2246573"/>
            <a:ext cx="78295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081451" y="2035353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Spark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的运行模式取决于传递给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SparkContext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Master URL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的值。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Master URL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以下任一种形式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4736253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编写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独立应用程序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606712" y="1501953"/>
            <a:ext cx="63499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通过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spark-submit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运行程序</a:t>
            </a:r>
          </a:p>
        </p:txBody>
      </p:sp>
      <p:sp>
        <p:nvSpPr>
          <p:cNvPr id="11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2" name="矩形 1"/>
          <p:cNvSpPr/>
          <p:nvPr/>
        </p:nvSpPr>
        <p:spPr>
          <a:xfrm>
            <a:off x="1162638" y="2951930"/>
            <a:ext cx="85941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使用一个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线程本地化运行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SPARK(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完全不并行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local[*]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使用逻辑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个数数量的线程来本地化运行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local[K]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Worker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线程本地化运行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（理想情况下，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应该根据运行机器的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核数设定）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spark://HOST:PORT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连接到指定的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 standalone master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。默认端口是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7077.</a:t>
            </a: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yarn-client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以客户端模式连接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集群。集群的位置可以在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HADOOP_CONF_DIR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环境变量中找到。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yarn-cluster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以集群模式连接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集群。集群的位置可以在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HADOOP_CONF_DIR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环境变量中找到。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mesos://HOST:PORT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连接到指定的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Mesos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集群。默认接口是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5050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540725" y="2059490"/>
            <a:ext cx="11110549" cy="92333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$ cd spark</a:t>
            </a: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$ bin/spark-submit --class </a:t>
            </a:r>
            <a:r>
              <a:rPr lang="en-US" altLang="zh-CN" dirty="0" err="1">
                <a:solidFill>
                  <a:schemeClr val="bg1"/>
                </a:solidFill>
              </a:rPr>
              <a:t>org.apache.spark.examples.SparkPi</a:t>
            </a:r>
            <a:r>
              <a:rPr lang="en-US" altLang="zh-CN" dirty="0">
                <a:solidFill>
                  <a:schemeClr val="bg1"/>
                </a:solidFill>
              </a:rPr>
              <a:t> --master local[2] ./examples/jars/spark-examples_2.12-3.0.0.jar 10</a:t>
            </a:r>
          </a:p>
        </p:txBody>
      </p:sp>
      <p:sp>
        <p:nvSpPr>
          <p:cNvPr id="12" name="标题 1"/>
          <p:cNvSpPr/>
          <p:nvPr/>
        </p:nvSpPr>
        <p:spPr bwMode="auto">
          <a:xfrm>
            <a:off x="606712" y="1016151"/>
            <a:ext cx="4736253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编写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独立应用程序</a:t>
            </a:r>
          </a:p>
        </p:txBody>
      </p:sp>
      <p:sp>
        <p:nvSpPr>
          <p:cNvPr id="13" name="标题 1"/>
          <p:cNvSpPr/>
          <p:nvPr/>
        </p:nvSpPr>
        <p:spPr bwMode="auto">
          <a:xfrm>
            <a:off x="606712" y="1501953"/>
            <a:ext cx="63499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通过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spark-submit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运行程序</a:t>
            </a:r>
          </a:p>
        </p:txBody>
      </p:sp>
      <p:sp>
        <p:nvSpPr>
          <p:cNvPr id="15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2" name="矩形 1"/>
          <p:cNvSpPr/>
          <p:nvPr/>
        </p:nvSpPr>
        <p:spPr>
          <a:xfrm>
            <a:off x="540725" y="3006957"/>
            <a:ext cx="10765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--class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表示要执行程序的主类， 此处可以更换为咱们自己写的应用程序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--master local[2]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部署模式，默认为本地模式，数字表示分配的虚拟 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CPU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核数量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spark-examples_2.12-3.0.0.jar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运行的应用类所在的 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jar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包， 实际使用时，可以设定为咱们自己打的 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jar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包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数字 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10 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表示程序的入口参数，用于设定当前应用的任务数量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207286"/>
            <a:ext cx="10210800" cy="258200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661143" y="1116745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单台虚拟机执行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Standalone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模式运行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27844"/>
              </p:ext>
            </p:extLst>
          </p:nvPr>
        </p:nvGraphicFramePr>
        <p:xfrm>
          <a:off x="5364480" y="1762707"/>
          <a:ext cx="6690360" cy="174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86672" y="3070450"/>
            <a:ext cx="11570048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Master</a:t>
            </a:r>
            <a:r>
              <a:rPr lang="zh-CN" altLang="en-US" sz="2400" b="1" dirty="0">
                <a:solidFill>
                  <a:srgbClr val="FF0000"/>
                </a:solidFill>
              </a:rPr>
              <a:t>节点执行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/>
              <a:t>cd ~/spark/conf </a:t>
            </a:r>
          </a:p>
          <a:p>
            <a:pPr marL="457200" indent="-457200">
              <a:buAutoNum type="arabicPeriod"/>
            </a:pPr>
            <a:r>
              <a:rPr lang="zh-CN" altLang="en-US" sz="2400" b="1" dirty="0"/>
              <a:t>修改</a:t>
            </a:r>
            <a:r>
              <a:rPr lang="en-US" altLang="zh-CN" sz="2400" b="1" dirty="0" err="1"/>
              <a:t>slaves.template</a:t>
            </a:r>
            <a:r>
              <a:rPr lang="zh-CN" altLang="en-US" sz="2400" b="1" dirty="0"/>
              <a:t>文件名为</a:t>
            </a:r>
            <a:r>
              <a:rPr lang="en-US" altLang="zh-CN" sz="2400" b="1" dirty="0"/>
              <a:t>slaves</a:t>
            </a:r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在</a:t>
            </a:r>
            <a:r>
              <a:rPr lang="en-US" altLang="zh-CN" sz="2400" b="1" dirty="0"/>
              <a:t>slaves</a:t>
            </a:r>
            <a:r>
              <a:rPr lang="zh-CN" altLang="en-US" sz="2400" b="1" dirty="0"/>
              <a:t>文件中追加</a:t>
            </a:r>
            <a:r>
              <a:rPr lang="en-US" altLang="zh-CN" sz="2400" b="1" dirty="0"/>
              <a:t>slave IP  192.168.10.129</a:t>
            </a:r>
            <a:endParaRPr lang="zh-CN" altLang="en-US" sz="24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修改 </a:t>
            </a:r>
            <a:r>
              <a:rPr lang="en-US" altLang="zh-CN" sz="2400" b="1" dirty="0"/>
              <a:t>spark-</a:t>
            </a:r>
            <a:r>
              <a:rPr lang="en-US" altLang="zh-CN" sz="2400" b="1" dirty="0" err="1"/>
              <a:t>env.sh.template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文件名为 </a:t>
            </a:r>
            <a:r>
              <a:rPr lang="en-US" altLang="zh-CN" sz="2400" b="1" dirty="0"/>
              <a:t>spark-env.sh</a:t>
            </a:r>
          </a:p>
          <a:p>
            <a:pPr marL="457200" indent="-457200">
              <a:buAutoNum type="arabicPeriod"/>
            </a:pPr>
            <a:r>
              <a:rPr lang="zh-CN" altLang="en-US" sz="2400" b="1" dirty="0"/>
              <a:t>修改 </a:t>
            </a:r>
            <a:r>
              <a:rPr lang="en-US" altLang="zh-CN" sz="2400" b="1" dirty="0"/>
              <a:t>spark-env.sh </a:t>
            </a:r>
            <a:r>
              <a:rPr lang="zh-CN" altLang="en-US" sz="2400" b="1" dirty="0"/>
              <a:t>文件，添加 </a:t>
            </a:r>
            <a:r>
              <a:rPr lang="en-US" altLang="zh-CN" sz="2400" b="1" dirty="0"/>
              <a:t>JAVA_HOME </a:t>
            </a:r>
            <a:r>
              <a:rPr lang="zh-CN" altLang="en-US" sz="2400" b="1" dirty="0"/>
              <a:t>环境变量和集群对应的 </a:t>
            </a:r>
            <a:r>
              <a:rPr lang="en-US" altLang="zh-CN" sz="2400" b="1" dirty="0"/>
              <a:t>master </a:t>
            </a:r>
            <a:r>
              <a:rPr lang="zh-CN" altLang="en-US" sz="2400" b="1" dirty="0"/>
              <a:t>节点</a:t>
            </a:r>
            <a:endParaRPr lang="en-US" altLang="zh-CN" sz="2400" b="1" dirty="0"/>
          </a:p>
          <a:p>
            <a:r>
              <a:rPr lang="en-US" altLang="zh-CN" sz="2400" b="1" dirty="0"/>
              <a:t>export JAVA_HOME=~/</a:t>
            </a:r>
            <a:r>
              <a:rPr lang="en-US" altLang="zh-CN" sz="2400" b="1" dirty="0" err="1"/>
              <a:t>jdk</a:t>
            </a:r>
            <a:endParaRPr lang="en-US" altLang="zh-CN" sz="2400" b="1" dirty="0"/>
          </a:p>
          <a:p>
            <a:r>
              <a:rPr lang="en-US" altLang="zh-CN" sz="2400" b="1" dirty="0"/>
              <a:t>SPARK_MASTER_HOST=192.168.10.128</a:t>
            </a:r>
          </a:p>
          <a:p>
            <a:r>
              <a:rPr lang="en-US" altLang="zh-CN" sz="2400" b="1" dirty="0"/>
              <a:t>SPARK_MASTER_PORT=7077</a:t>
            </a:r>
          </a:p>
          <a:p>
            <a:r>
              <a:rPr lang="en-US" altLang="zh-CN" sz="2400" b="1" dirty="0"/>
              <a:t>6. </a:t>
            </a:r>
            <a:r>
              <a:rPr lang="zh-CN" altLang="en-US" sz="2400" b="1" dirty="0"/>
              <a:t>在</a:t>
            </a:r>
            <a:r>
              <a:rPr lang="en-US" altLang="zh-CN" sz="2400" b="1" dirty="0"/>
              <a:t>Slave</a:t>
            </a:r>
            <a:r>
              <a:rPr lang="zh-CN" altLang="en-US" sz="2400" b="1" dirty="0"/>
              <a:t>节点上重复上述操作</a:t>
            </a:r>
            <a:endParaRPr lang="en-US" altLang="zh-CN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8440400" y="1019377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多台虚拟机执行</a:t>
            </a:r>
            <a:endParaRPr lang="en-US" altLang="zh-CN" sz="3600" b="1" dirty="0"/>
          </a:p>
        </p:txBody>
      </p:sp>
      <p:sp>
        <p:nvSpPr>
          <p:cNvPr id="2" name="矩形 1"/>
          <p:cNvSpPr/>
          <p:nvPr/>
        </p:nvSpPr>
        <p:spPr>
          <a:xfrm>
            <a:off x="286672" y="1605468"/>
            <a:ext cx="49125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-apple-system"/>
              </a:rPr>
              <a:t>进入解</a:t>
            </a:r>
            <a:r>
              <a:rPr lang="en-US" altLang="zh-CN" sz="2800" dirty="0">
                <a:solidFill>
                  <a:srgbClr val="000000"/>
                </a:solidFill>
                <a:latin typeface="-apple-system"/>
              </a:rPr>
              <a:t>spark</a:t>
            </a:r>
            <a:r>
              <a:rPr lang="zh-CN" altLang="en-US" sz="2800" dirty="0">
                <a:solidFill>
                  <a:srgbClr val="000000"/>
                </a:solidFill>
                <a:latin typeface="-apple-system"/>
              </a:rPr>
              <a:t>路径的 </a:t>
            </a:r>
            <a:r>
              <a:rPr lang="en-US" altLang="zh-CN" sz="2800" dirty="0">
                <a:solidFill>
                  <a:srgbClr val="000000"/>
                </a:solidFill>
                <a:latin typeface="-apple-system"/>
              </a:rPr>
              <a:t>conf </a:t>
            </a:r>
            <a:r>
              <a:rPr lang="zh-CN" altLang="en-US" sz="2800" dirty="0">
                <a:solidFill>
                  <a:srgbClr val="000000"/>
                </a:solidFill>
                <a:latin typeface="-apple-system"/>
              </a:rPr>
              <a:t>目录，修改 </a:t>
            </a:r>
            <a:r>
              <a:rPr lang="en-US" altLang="zh-CN" sz="2800" dirty="0" err="1">
                <a:solidFill>
                  <a:srgbClr val="000000"/>
                </a:solidFill>
                <a:latin typeface="-apple-system"/>
              </a:rPr>
              <a:t>slaves.template</a:t>
            </a:r>
            <a:r>
              <a:rPr lang="en-US" altLang="zh-CN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-apple-system"/>
              </a:rPr>
              <a:t>文件名为 </a:t>
            </a:r>
            <a:r>
              <a:rPr lang="en-US" altLang="zh-CN" sz="2800" dirty="0">
                <a:solidFill>
                  <a:srgbClr val="000000"/>
                </a:solidFill>
                <a:latin typeface="-apple-system"/>
              </a:rPr>
              <a:t>slaves</a:t>
            </a:r>
            <a:endParaRPr lang="en-US" altLang="zh-CN" sz="2800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Standalone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模式运行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97491"/>
              </p:ext>
            </p:extLst>
          </p:nvPr>
        </p:nvGraphicFramePr>
        <p:xfrm>
          <a:off x="5364480" y="1762707"/>
          <a:ext cx="6690360" cy="165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11150" y="1893570"/>
            <a:ext cx="4384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Master</a:t>
            </a:r>
            <a:r>
              <a:rPr lang="zh-CN" altLang="en-US" sz="2400" b="1" dirty="0">
                <a:solidFill>
                  <a:srgbClr val="FF0000"/>
                </a:solidFill>
              </a:rPr>
              <a:t>节点执行</a:t>
            </a:r>
          </a:p>
          <a:p>
            <a:pPr marL="457200" indent="-457200">
              <a:buAutoNum type="arabicPeriod"/>
            </a:pPr>
            <a:r>
              <a:rPr lang="zh-CN" altLang="en-US" sz="2400" b="1" dirty="0"/>
              <a:t>启动</a:t>
            </a:r>
            <a:r>
              <a:rPr lang="en-US" altLang="zh-CN" sz="2400" b="1" dirty="0"/>
              <a:t>Spark</a:t>
            </a:r>
            <a:r>
              <a:rPr lang="zh-CN" altLang="en-US" sz="2400" b="1" dirty="0"/>
              <a:t>集群</a:t>
            </a:r>
            <a:endParaRPr lang="en-US" altLang="zh-CN" sz="2400" b="1" dirty="0"/>
          </a:p>
          <a:p>
            <a:r>
              <a:rPr lang="en-US" altLang="zh-CN" sz="2400" b="1" dirty="0"/>
              <a:t>~/spark/sbin/start-all.sh</a:t>
            </a:r>
          </a:p>
        </p:txBody>
      </p:sp>
      <p:sp>
        <p:nvSpPr>
          <p:cNvPr id="12" name="矩形 11"/>
          <p:cNvSpPr/>
          <p:nvPr/>
        </p:nvSpPr>
        <p:spPr>
          <a:xfrm>
            <a:off x="8440400" y="1019377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多台虚拟机执行</a:t>
            </a:r>
            <a:endParaRPr lang="en-US" altLang="zh-CN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38" y="3516042"/>
            <a:ext cx="8327803" cy="31114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Standalone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模式运行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40400" y="1019377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多台虚拟机执行</a:t>
            </a:r>
            <a:endParaRPr lang="en-US" altLang="zh-CN" sz="3600" b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60297"/>
              </p:ext>
            </p:extLst>
          </p:nvPr>
        </p:nvGraphicFramePr>
        <p:xfrm>
          <a:off x="5220897" y="1723100"/>
          <a:ext cx="6690360" cy="165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3516042"/>
            <a:ext cx="7124700" cy="320667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06712" y="2036876"/>
            <a:ext cx="442248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查看</a:t>
            </a:r>
            <a:r>
              <a:rPr lang="en-US" altLang="zh-CN" sz="2400" b="1" dirty="0"/>
              <a:t>UI</a:t>
            </a:r>
            <a:r>
              <a:rPr lang="zh-CN" altLang="en-US" sz="2400" b="1" dirty="0"/>
              <a:t>界面</a:t>
            </a:r>
            <a:endParaRPr lang="en-US" altLang="zh-CN" sz="2400" b="1" dirty="0"/>
          </a:p>
          <a:p>
            <a:r>
              <a:rPr lang="zh-CN" altLang="en-US" sz="2400" b="1" dirty="0"/>
              <a:t>http://192.168.1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.1</a:t>
            </a:r>
            <a:r>
              <a:rPr lang="en-US" altLang="zh-CN" sz="2400" b="1" dirty="0"/>
              <a:t>28</a:t>
            </a:r>
            <a:r>
              <a:rPr lang="zh-CN" altLang="en-US" sz="2400" b="1" dirty="0"/>
              <a:t>:8080/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Standalone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模式运行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363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40400" y="1019377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多台虚拟机执行</a:t>
            </a:r>
            <a:endParaRPr lang="en-US" altLang="zh-CN" sz="3600" b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08225"/>
              </p:ext>
            </p:extLst>
          </p:nvPr>
        </p:nvGraphicFramePr>
        <p:xfrm>
          <a:off x="5220897" y="1723100"/>
          <a:ext cx="6690360" cy="165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112">
                <a:tc>
                  <a:txBody>
                    <a:bodyPr/>
                    <a:lstStyle/>
                    <a:p>
                      <a:r>
                        <a:rPr lang="zh-CN" altLang="en-US" dirty="0"/>
                        <a:t>宿主机</a:t>
                      </a:r>
                      <a:r>
                        <a:rPr lang="en-US" altLang="zh-CN" dirty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 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Slave 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192.168.10.129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用户名：</a:t>
                      </a:r>
                      <a:r>
                        <a:rPr lang="en-US" altLang="zh-CN" dirty="0"/>
                        <a:t>yunjisuan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31974" y="1585739"/>
            <a:ext cx="48210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/>
              <a:t>cd ~/spark</a:t>
            </a:r>
          </a:p>
          <a:p>
            <a:pPr marL="457200" indent="-457200">
              <a:buAutoNum type="arabicPeriod"/>
            </a:pPr>
            <a:r>
              <a:rPr lang="en-US" altLang="zh-CN" sz="2400" b="1" dirty="0"/>
              <a:t>bin/spark-submit --class </a:t>
            </a:r>
            <a:r>
              <a:rPr lang="en-US" altLang="zh-CN" sz="2400" b="1" dirty="0" err="1"/>
              <a:t>org.apache.spark.examples.SparkPi</a:t>
            </a:r>
            <a:r>
              <a:rPr lang="en-US" altLang="zh-CN" sz="2400" b="1" dirty="0"/>
              <a:t> --master spark://192.168.10</a:t>
            </a:r>
            <a:r>
              <a:rPr lang="zh-CN" altLang="en-US" sz="2400" b="1" dirty="0"/>
              <a:t>。</a:t>
            </a:r>
            <a:r>
              <a:rPr lang="en-US" altLang="zh-CN" sz="2400" b="1"/>
              <a:t>128:7077  </a:t>
            </a:r>
            <a:r>
              <a:rPr lang="en-US" altLang="zh-CN" sz="2400" b="1" dirty="0"/>
              <a:t>./examples/jars/spark-examples_2.12-3.0.0.jar 10</a:t>
            </a:r>
          </a:p>
          <a:p>
            <a:pPr marL="457200" indent="-457200">
              <a:buAutoNum type="arabicPeriod"/>
            </a:pPr>
            <a:endParaRPr lang="en-US" altLang="zh-CN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7" y="3478565"/>
            <a:ext cx="7157720" cy="32688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03" y="1114474"/>
            <a:ext cx="8775917" cy="5272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68160" y="3810000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99" y="1282851"/>
            <a:ext cx="8626777" cy="51922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41920" y="5446489"/>
            <a:ext cx="90424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30640" y="5699609"/>
            <a:ext cx="812800" cy="2844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0" y="1114474"/>
            <a:ext cx="9057640" cy="54345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569200" y="5560646"/>
            <a:ext cx="1178560" cy="3657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85760" y="4511040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14080" y="5608169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/>
          <p:nvPr/>
        </p:nvSpPr>
        <p:spPr bwMode="auto">
          <a:xfrm>
            <a:off x="606712" y="1788635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280" y="1665708"/>
            <a:ext cx="1174496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之前需要安装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 bwMode="auto">
          <a:xfrm>
            <a:off x="606712" y="1016151"/>
            <a:ext cx="922837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533400" indent="-533400" fontAlgn="base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安装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Spark</a:t>
            </a:r>
          </a:p>
        </p:txBody>
      </p:sp>
      <p:sp>
        <p:nvSpPr>
          <p:cNvPr id="10" name="标题 1"/>
          <p:cNvSpPr/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Spark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编程实践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85200" y="5680169"/>
            <a:ext cx="1402080" cy="4673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1328</Words>
  <Application>Microsoft Office PowerPoint</Application>
  <PresentationFormat>宽屏</PresentationFormat>
  <Paragraphs>223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-apple-system</vt:lpstr>
      <vt:lpstr>等线</vt:lpstr>
      <vt:lpstr>等线 Light</vt:lpstr>
      <vt:lpstr>Arial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liboyang77</dc:creator>
  <cp:lastModifiedBy>Boyang Li</cp:lastModifiedBy>
  <cp:revision>51</cp:revision>
  <dcterms:created xsi:type="dcterms:W3CDTF">2021-11-02T07:41:00Z</dcterms:created>
  <dcterms:modified xsi:type="dcterms:W3CDTF">2025-04-07T05:46:23Z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C185B00DEC864E81B57FEB083BE76AA6_12</vt:lpwstr>
  </property>
  <property fmtid="{D5CDD505-2E9C-101B-9397-08002B2CF9AE}" pid="3" name="KSOProductBuildVer">
    <vt:lpwstr>2052-12.1.0.20305</vt:lpwstr>
  </property>
</Properties>
</file>